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8"/>
  </p:notesMasterIdLst>
  <p:sldIdLst>
    <p:sldId id="258" r:id="rId2"/>
    <p:sldId id="256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jpeg>
</file>

<file path=ppt/media/image5.jpeg>
</file>

<file path=ppt/media/image6.png>
</file>

<file path=ppt/media/image7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1D3390-11AC-4278-8573-86D0089211B1}" type="datetimeFigureOut">
              <a:rPr lang="en-SG" smtClean="0"/>
              <a:t>24/5/2025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7F614-79C5-41C8-93CA-6C7805AC52D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90651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F7F614-79C5-41C8-93CA-6C7805AC52D7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56409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Introduction</a:t>
            </a:r>
          </a:p>
          <a:p>
            <a:pPr>
              <a:buNone/>
            </a:pPr>
            <a:r>
              <a:rPr lang="en-US" dirty="0"/>
              <a:t>“Welcome to the tutorial. In this session, we’re diving into the first half of a complete data analysis workflow. The dataset we’ll use contains daily sales transactions from five different stores. It’s intentionally messy — which makes it perfect for learning how to deal with real-world data.</a:t>
            </a:r>
          </a:p>
          <a:p>
            <a:r>
              <a:rPr lang="en-US" dirty="0"/>
              <a:t>We’ll be using Python, specifically Pandas and Matplotlib, inside a </a:t>
            </a:r>
            <a:r>
              <a:rPr lang="en-US" dirty="0" err="1"/>
              <a:t>Jupyter</a:t>
            </a:r>
            <a:r>
              <a:rPr lang="en-US" dirty="0"/>
              <a:t> Notebook. By the end of this part, you’ll know how to clean the dataset, run exploratory analysis, and uncover insights that actually mean something.”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F7F614-79C5-41C8-93CA-6C7805AC52D7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76045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Problem Statement</a:t>
            </a:r>
          </a:p>
          <a:p>
            <a:pPr>
              <a:buNone/>
            </a:pPr>
            <a:r>
              <a:rPr lang="en-US" dirty="0"/>
              <a:t>“Let’s start with defining the problem. Imagine you’re an analyst at a retail chain. Your job is to figure out which stores and product categories are driving revenue, and whether there are any patterns in how products sell over time.</a:t>
            </a:r>
          </a:p>
          <a:p>
            <a:pPr>
              <a:buNone/>
            </a:pPr>
            <a:r>
              <a:rPr lang="en-US" dirty="0"/>
              <a:t>So, our objectives are simple: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Find the top-performing stores and products,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Understand sales trends,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And prepare the data in a way that will support dashboards and business decisions later on.”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F7F614-79C5-41C8-93CA-6C7805AC52D7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41873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Common Data Issues in the Dataset</a:t>
            </a:r>
          </a:p>
          <a:p>
            <a:pPr>
              <a:buNone/>
            </a:pPr>
            <a:r>
              <a:rPr lang="en-US" dirty="0"/>
              <a:t>“Before we do any analysis, we need to deal with what’s broken. Here’s what’s wrong with the dataset: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Store IDs are formatted inconsistently — some are uppercase, some lowercase, and some have extra spaces.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Units_Sold</a:t>
            </a:r>
            <a:r>
              <a:rPr lang="en-US" dirty="0"/>
              <a:t> column has a mix of numbers and text like ‘twenty’, which will break your calculations.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Revenue is even worse — some entries are the string ‘Three Hundred’.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And the Category column has inconsistencies like ‘Electronics’ and ‘electronics’ that should really be treated the same.</a:t>
            </a:r>
          </a:p>
          <a:p>
            <a:r>
              <a:rPr lang="en-US" dirty="0"/>
              <a:t>If we don’t clean these up first, everything that comes after will be misleading or just plain wrong.”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F7F614-79C5-41C8-93CA-6C7805AC52D7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674534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Data Wrangling</a:t>
            </a:r>
          </a:p>
          <a:p>
            <a:pPr>
              <a:buNone/>
            </a:pPr>
            <a:r>
              <a:rPr lang="en-US" dirty="0"/>
              <a:t>“We’ll start by cleaning the strings. Strip whitespace, standardize capitalization, and convert string numbers like ‘ten’ into actual integers.</a:t>
            </a:r>
          </a:p>
          <a:p>
            <a:pPr>
              <a:buNone/>
            </a:pPr>
            <a:r>
              <a:rPr lang="en-US" dirty="0"/>
              <a:t>Next, we’ll handle missing values. That might mean dropping rows, filling them with averages, or flagging them as unknown — depending on the context.</a:t>
            </a:r>
          </a:p>
          <a:p>
            <a:pPr>
              <a:buNone/>
            </a:pPr>
            <a:r>
              <a:rPr lang="en-US" dirty="0"/>
              <a:t>Dates also need to be fixed. We’ll convert them into datetime objects so we can do time-based analysis later.</a:t>
            </a:r>
          </a:p>
          <a:p>
            <a:r>
              <a:rPr lang="en-US" dirty="0"/>
              <a:t>Finally, we enforce consistent data types across all columns. That means making sure numeric columns are actually numeric, and categorical columns are standardized. Once this is done, we’ll be ready to analyze.”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F7F614-79C5-41C8-93CA-6C7805AC52D7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50684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Exploratory Data Analysis (EDA)</a:t>
            </a:r>
          </a:p>
          <a:p>
            <a:pPr>
              <a:buNone/>
            </a:pPr>
            <a:r>
              <a:rPr lang="en-US" dirty="0"/>
              <a:t>“With clean data, we can now explore.</a:t>
            </a:r>
          </a:p>
          <a:p>
            <a:pPr>
              <a:buNone/>
            </a:pPr>
            <a:r>
              <a:rPr lang="en-US" dirty="0"/>
              <a:t>We’ll start with univariate analysis — looking at individual columns. How many units were sold? Which categories are most common?</a:t>
            </a:r>
          </a:p>
          <a:p>
            <a:pPr>
              <a:buNone/>
            </a:pPr>
            <a:r>
              <a:rPr lang="en-US" dirty="0"/>
              <a:t>Then, we move to bivariate analysis. For example, we might group the data by </a:t>
            </a:r>
            <a:r>
              <a:rPr lang="en-US" dirty="0" err="1"/>
              <a:t>Store_ID</a:t>
            </a:r>
            <a:r>
              <a:rPr lang="en-US" dirty="0"/>
              <a:t> and calculate total revenue per store. Or check whether discounts are helping or hurting revenue.</a:t>
            </a:r>
          </a:p>
          <a:p>
            <a:pPr>
              <a:buNone/>
            </a:pPr>
            <a:r>
              <a:rPr lang="en-US" dirty="0"/>
              <a:t>And we’ll look at trends over time. Is revenue increasing, flat, or all over the place? Line charts and bar plots will help reveal these patterns.</a:t>
            </a:r>
          </a:p>
          <a:p>
            <a:r>
              <a:rPr lang="en-US" dirty="0"/>
              <a:t>The goal of EDA is not just to make pretty charts — it’s to build intuition about what’s going on in the business, based on the data.”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F7F614-79C5-41C8-93CA-6C7805AC52D7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43702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5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34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553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629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702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706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5/24/2025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10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5/24/2025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358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5/24/2025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6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20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6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0133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118B04-FC6E-0920-F738-7211265AF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33343" y="1137215"/>
            <a:ext cx="5804426" cy="3376766"/>
          </a:xfrm>
        </p:spPr>
        <p:txBody>
          <a:bodyPr anchor="t">
            <a:normAutofit/>
          </a:bodyPr>
          <a:lstStyle/>
          <a:p>
            <a:r>
              <a:rPr lang="en-US" sz="6600" dirty="0"/>
              <a:t>Data analysis tutorial</a:t>
            </a:r>
            <a:endParaRPr lang="en-SG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83DAB-6187-20DB-1CEB-77691D93D1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3343" y="4698347"/>
            <a:ext cx="5412440" cy="1002678"/>
          </a:xfrm>
        </p:spPr>
        <p:txBody>
          <a:bodyPr anchor="b">
            <a:normAutofit/>
          </a:bodyPr>
          <a:lstStyle/>
          <a:p>
            <a:r>
              <a:rPr lang="en-US" sz="2200"/>
              <a:t>By Eugene :D</a:t>
            </a:r>
            <a:endParaRPr lang="en-SG" sz="2200"/>
          </a:p>
        </p:txBody>
      </p:sp>
      <p:pic>
        <p:nvPicPr>
          <p:cNvPr id="7" name="Graphic 6" descr="Bar chart">
            <a:extLst>
              <a:ext uri="{FF2B5EF4-FFF2-40B4-BE49-F238E27FC236}">
                <a16:creationId xmlns:a16="http://schemas.microsoft.com/office/drawing/2014/main" id="{F9971042-FFA3-FF63-3F83-1CD779AF39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5383" y="1171349"/>
            <a:ext cx="4515301" cy="4515301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3343" y="723900"/>
            <a:ext cx="5715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8E634B8-311A-4810-A5DB-7043D0280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3343" y="6134100"/>
            <a:ext cx="5715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3A032322-8FF4-CDBE-B4B7-756BF3CC3B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1673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6117">
        <p159:morph option="byObject"/>
      </p:transition>
    </mc:Choice>
    <mc:Fallback xmlns="">
      <p:transition spd="slow" advTm="161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BBD699-6057-80FC-6433-D17BF86376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4749" y="909638"/>
            <a:ext cx="5201121" cy="13180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/>
              <a:t>Introduction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A15B22-ADFA-F4C0-36F8-D92829FAB60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018" r="33521"/>
          <a:stretch>
            <a:fillRect/>
          </a:stretch>
        </p:blipFill>
        <p:spPr>
          <a:xfrm>
            <a:off x="20" y="10"/>
            <a:ext cx="5686740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22739" y="722376"/>
            <a:ext cx="16002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730616EA-EBD0-FDE3-9A59-BD59A15D406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6290838" y="2236843"/>
            <a:ext cx="5201121" cy="39319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Welcome to the Data Analysis Tutorial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Learn how to turn messy sales data into clear, actionable insights.</a:t>
            </a: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Dataset: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Sales transactions from 5 stores over 10 days.</a:t>
            </a: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Tools Used: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457200" marR="0" lvl="1" indent="-228600" algn="l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Python (Pandas, Matplotlib/Seaborn)</a:t>
            </a:r>
          </a:p>
          <a:p>
            <a:pPr marL="457200" marR="0" lvl="1" indent="-228600" algn="l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Jupyter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Notebook</a:t>
            </a: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What You'll Learn: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457200" marR="0" lvl="1" indent="-228600" algn="l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Clean and prepare raw data (Data Wrangling)</a:t>
            </a:r>
          </a:p>
          <a:p>
            <a:pPr marL="457200" marR="0" lvl="1" indent="-228600" algn="l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Discover insights with Exploratory Data Analysis (EDA)</a:t>
            </a:r>
          </a:p>
          <a:p>
            <a:pPr marL="457200" marR="0" lvl="1" indent="-228600" algn="l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Define KPIs that align with business goals</a:t>
            </a:r>
          </a:p>
          <a:p>
            <a:pPr marL="457200" marR="0" lvl="1" indent="-228600" algn="l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Set the foundation for creating an interactive dashboard (Part 2)</a:t>
            </a: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BD2C4433-AF35-880F-0271-0245FE52C6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9148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7044">
        <p159:morph option="byObject"/>
      </p:transition>
    </mc:Choice>
    <mc:Fallback xmlns="">
      <p:transition spd="slow" advTm="470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5FBAB-28D6-09FC-346A-89813C187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8656" y="914400"/>
            <a:ext cx="6236208" cy="1307592"/>
          </a:xfrm>
        </p:spPr>
        <p:txBody>
          <a:bodyPr>
            <a:normAutofit/>
          </a:bodyPr>
          <a:lstStyle/>
          <a:p>
            <a:r>
              <a:rPr lang="en-SG" dirty="0"/>
              <a:t>Problem Statement</a:t>
            </a:r>
          </a:p>
        </p:txBody>
      </p:sp>
      <p:pic>
        <p:nvPicPr>
          <p:cNvPr id="8" name="Picture 7" descr="Digital financial graph">
            <a:extLst>
              <a:ext uri="{FF2B5EF4-FFF2-40B4-BE49-F238E27FC236}">
                <a16:creationId xmlns:a16="http://schemas.microsoft.com/office/drawing/2014/main" id="{530CDCC3-816E-1FE8-5803-BE83F3713F2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8518" r="23232"/>
          <a:stretch>
            <a:fillRect/>
          </a:stretch>
        </p:blipFill>
        <p:spPr>
          <a:xfrm>
            <a:off x="20" y="-1"/>
            <a:ext cx="4663420" cy="685800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46871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1">
            <a:extLst>
              <a:ext uri="{FF2B5EF4-FFF2-40B4-BE49-F238E27FC236}">
                <a16:creationId xmlns:a16="http://schemas.microsoft.com/office/drawing/2014/main" id="{255B5B41-754D-E2D1-BBC5-599002D174C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48656" y="2221992"/>
            <a:ext cx="6236208" cy="394106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Business Problem: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Which stores and product categories generate the most revenue?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Are there patterns in sales volume over time?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Objectives: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Identify top-performing stores and products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Understand trends to inform inventory and marketing strategies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Lay the groundwork for real-time monitoring via dashboards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B682A268-A1D1-9DA6-3AC4-0AFE688725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84853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8495">
        <p159:morph option="byObject"/>
      </p:transition>
    </mc:Choice>
    <mc:Fallback xmlns="">
      <p:transition spd="slow" advTm="384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05376-53D7-2D24-08FD-A1DD75C91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8" y="909637"/>
            <a:ext cx="6400800" cy="130759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Common Data Issues in the Dataset</a:t>
            </a:r>
            <a:endParaRPr lang="en-SG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E813B4C-6731-0B72-5252-A79AB0E20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BF421FA3-D0E4-9F26-6487-6BFEEB36F40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00088" y="2221992"/>
            <a:ext cx="6400800" cy="37398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Inconsistent Formatting: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Examples: 'Store_01', 'store_02 ', ' STORE_03'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Mixed Data Types: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'twenty' in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Units_Sold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'Three Hundred' in Revenue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Missing Values: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NaN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 None values in numeric and categorical columns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Category Inconsistencies: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'Electronics' vs 'electronics'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'Home' vs 'home'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8" name="Graphic 7" descr="Error">
            <a:extLst>
              <a:ext uri="{FF2B5EF4-FFF2-40B4-BE49-F238E27FC236}">
                <a16:creationId xmlns:a16="http://schemas.microsoft.com/office/drawing/2014/main" id="{75B630A3-13CE-980B-74C0-5392AEE5CB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87920" y="2102261"/>
            <a:ext cx="3903980" cy="390398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0E8146-6E65-2E6C-0C86-547E3C925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6145599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74FB6303-51D1-DB2E-16AD-ACE9E230DA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39435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1007">
        <p159:morph option="byObject"/>
      </p:transition>
    </mc:Choice>
    <mc:Fallback xmlns="">
      <p:transition spd="slow" advTm="810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F20000-FD86-48F6-9363-FEC90C932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72AE332-6ACA-45BE-875F-91A291D4A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C4C4C2C-3B22-37FC-820B-A41157AB8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129" y="914760"/>
            <a:ext cx="3678485" cy="3543764"/>
          </a:xfrm>
        </p:spPr>
        <p:txBody>
          <a:bodyPr>
            <a:normAutofit/>
          </a:bodyPr>
          <a:lstStyle/>
          <a:p>
            <a:r>
              <a:rPr lang="en-SG" dirty="0"/>
              <a:t>Data Wrangling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F2F1471-0BB1-AF05-D8EE-0C8B50C75D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773168" y="993228"/>
            <a:ext cx="6720840" cy="493598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String Cleaning: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Strip whitespace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Standardize case (e.g., lowercase or title case)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Fixing Data Types: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Convert 'twenty' to 20 in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Units_Sold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Parse Date strings into proper datetime format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Handling Missing Values: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Drop rows if appropriate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Impute with mean/median/mode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Flag as separate category (e.g., 'Unknown')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Standardizing Categories: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Normalize Category values: 'electronics' → 'Electronics'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Data Type Enforcement: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Ensure numerical columns are actually numeric for calculations and plots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13997ED-A892-4524-47CF-0142DE7220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6613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7918">
        <p159:morph option="byObject"/>
      </p:transition>
    </mc:Choice>
    <mc:Fallback xmlns="">
      <p:transition spd="slow" advTm="579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004BC0-0D5A-6FB9-5253-B1263E392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559063"/>
            <a:ext cx="3306747" cy="5256025"/>
          </a:xfrm>
        </p:spPr>
        <p:txBody>
          <a:bodyPr>
            <a:normAutofit/>
          </a:bodyPr>
          <a:lstStyle/>
          <a:p>
            <a:r>
              <a:rPr lang="en-SG" sz="3600" dirty="0"/>
              <a:t>Exploratory Data Analysis (EDA)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C881EB9-9B18-47FA-7DD1-A45E3ABF8ED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43022" y="622249"/>
            <a:ext cx="6844892" cy="56397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Univariate Analysis: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Plot distribution of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Units_Sold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(histogram or boxplot)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Count frequencies of Category and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Store_ID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Bivariate Analysis: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Group by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Store_ID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or Category, aggregate Revenue and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Units_Sold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Compare Discount(%) vs Revenue using scatter plots or boxplots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Time Series Trends: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Line chart of daily Revenue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Look for spikes, drops, or weekly seasonality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Key Questions: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What’s selling most?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Are discounts boosting revenue?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Do certain days outperform others?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AFF0B6C-73E2-4B40-9280-938C14922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223541" y="723900"/>
            <a:ext cx="15948" cy="54500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0F05E63-DABE-7846-3C00-F80B4277C6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54314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4299">
        <p159:morph option="byObject"/>
      </p:transition>
    </mc:Choice>
    <mc:Fallback xmlns="">
      <p:transition spd="slow" advTm="742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 analysis tutorial</Template>
  <TotalTime>0</TotalTime>
  <Words>948</Words>
  <Application>Microsoft Office PowerPoint</Application>
  <PresentationFormat>Widescreen</PresentationFormat>
  <Paragraphs>95</Paragraphs>
  <Slides>6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Arial</vt:lpstr>
      <vt:lpstr>Calisto MT</vt:lpstr>
      <vt:lpstr>Univers Condensed</vt:lpstr>
      <vt:lpstr>ChronicleVTI</vt:lpstr>
      <vt:lpstr>Data analysis tutorial</vt:lpstr>
      <vt:lpstr>Introduction</vt:lpstr>
      <vt:lpstr>Problem Statement</vt:lpstr>
      <vt:lpstr>Common Data Issues in the Dataset</vt:lpstr>
      <vt:lpstr>Data Wrangling</vt:lpstr>
      <vt:lpstr>Exploratory Data Analysis (EDA)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masterful basher</dc:creator>
  <cp:lastModifiedBy>masterful basher</cp:lastModifiedBy>
  <cp:revision>1</cp:revision>
  <dcterms:created xsi:type="dcterms:W3CDTF">2025-05-23T18:09:27Z</dcterms:created>
  <dcterms:modified xsi:type="dcterms:W3CDTF">2025-05-23T18:09:54Z</dcterms:modified>
</cp:coreProperties>
</file>

<file path=docProps/thumbnail.jpeg>
</file>